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Montserrat" panose="00000500000000000000" pitchFamily="2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2095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7CE9D-283B-B4C0-5A22-44D4E0638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3BA201-500D-806C-EF48-E1A8F67551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B38703-DC69-BCA5-1D38-C20D8C67C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AA6C29-0EC0-2D90-4B3C-932D302FBB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05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5741E1-A1EB-CEE3-9FC7-29943B6C9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BCCD9B-C85E-41DD-D95A-14B7B1083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6B7D97-BC12-7CB5-E74C-AA0AC55243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896A3-0580-9C5B-DDD0-93A88DC2AE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4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B4E37-1B5F-C142-7130-8A2F2A35C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2CEAE4-92F1-F235-6FD6-E4B094FD24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B78F70-9744-1555-CED8-D8CD417144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4253A-DFF7-9E7E-A887-A130D6E7BF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12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09B2DA-5814-06DA-4819-066820148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DB44A8-3691-6236-7BA8-2FED9C70DF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4D2210-4111-CAF0-D4CD-8339D17C6A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897B6-DC29-9157-F58E-C81D7B211A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71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2AFBB-34DF-9B36-EF74-62D354174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A035D9-0DC2-D996-BE5E-50FF107D90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D7C20D-15FB-1DEC-F973-6BCB9DECB1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AEF47-6012-21E2-8F36-854FD81233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152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8AA64-A131-136C-1111-5CE53372F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72E953-F3ED-71E4-633A-54446D082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F9EAFA-0805-0A35-53F6-94D4416FCF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C4718-1332-D3A5-33D8-E79DEDA84F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43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Supply Chain Data Analysis: Insights from the DataCo SMART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Shipping, Sales, and Customer Behavior</a:t>
            </a:r>
            <a:endParaRPr lang="en-US" sz="1750" b="1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Date: May 13, 2025</a:t>
            </a:r>
            <a:endParaRPr lang="en-US" sz="175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D3611-274A-47F5-1275-F7EDD45EB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2D285A7-8B0C-DCDB-420F-A659C96A4425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Tableau Charts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7A7993-FD3F-832C-A2BE-13A26C235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998" y="1417833"/>
            <a:ext cx="6038666" cy="565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30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E1667-C1C5-F481-E3A8-69B70563B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61367EC-F2CF-FCCB-9BD3-40BFECFA7110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Dashboard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D56BCB-976F-0EB4-3DB9-70B8025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76" y="1190562"/>
            <a:ext cx="13140647" cy="654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11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807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296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2072164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2107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2597944"/>
            <a:ext cx="2899410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analyze the DataCo SMART Supply Chain Dataset to uncover insights into shipping performance, sales trends, customer behavior, and geographical patterns.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20296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874" y="2072164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21075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Why This Matters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50919" y="2597944"/>
            <a:ext cx="289941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Supply chain optimization can reduce costs, improve delivery times, and enhance customer satisfaction, directly impacting business profitability.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9547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997297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60326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Approach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652307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 Python pandas and SQL within Jupyter Notebook for data analysis and visualization.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0471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Dataset Description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280190" y="1592343"/>
            <a:ext cx="7556421" cy="1197992"/>
          </a:xfrm>
          <a:prstGeom prst="roundRect">
            <a:avLst>
              <a:gd name="adj" fmla="val 308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87810" y="1599962"/>
            <a:ext cx="7541181" cy="6634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35209" y="1695926"/>
            <a:ext cx="34719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Source</a:t>
            </a:r>
            <a:endParaRPr lang="en-US" sz="1150" b="1" dirty="0"/>
          </a:p>
        </p:txBody>
      </p:sp>
      <p:sp>
        <p:nvSpPr>
          <p:cNvPr id="7" name="Text 4"/>
          <p:cNvSpPr/>
          <p:nvPr/>
        </p:nvSpPr>
        <p:spPr>
          <a:xfrm>
            <a:off x="10209609" y="1695926"/>
            <a:ext cx="347198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DataCo SMART Supply Chain Dataset from Kaggle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6287810" y="2263378"/>
            <a:ext cx="7541181" cy="4276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35209" y="2359343"/>
            <a:ext cx="34719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Size</a:t>
            </a:r>
            <a:endParaRPr lang="en-US" sz="1150" b="1" dirty="0"/>
          </a:p>
        </p:txBody>
      </p:sp>
      <p:sp>
        <p:nvSpPr>
          <p:cNvPr id="10" name="Text 7"/>
          <p:cNvSpPr/>
          <p:nvPr/>
        </p:nvSpPr>
        <p:spPr>
          <a:xfrm>
            <a:off x="10209609" y="2359343"/>
            <a:ext cx="347198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Approximately 180,000 rows and 53 columns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6280190" y="3406392"/>
            <a:ext cx="3667601" cy="147399"/>
          </a:xfrm>
          <a:prstGeom prst="roundRect">
            <a:avLst>
              <a:gd name="adj" fmla="val 42011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280190" y="377489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Order Details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280190" y="4093621"/>
            <a:ext cx="366760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Order Id, order date (DateOrders), Order Status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6280190" y="4616662"/>
            <a:ext cx="366760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Order Item Quantity, Sales, Order Profit Per Order</a:t>
            </a:r>
            <a:endParaRPr lang="en-US" sz="1150" dirty="0"/>
          </a:p>
        </p:txBody>
      </p:sp>
      <p:sp>
        <p:nvSpPr>
          <p:cNvPr id="18" name="Shape 15"/>
          <p:cNvSpPr/>
          <p:nvPr/>
        </p:nvSpPr>
        <p:spPr>
          <a:xfrm>
            <a:off x="10168890" y="3185293"/>
            <a:ext cx="3667720" cy="147399"/>
          </a:xfrm>
          <a:prstGeom prst="roundRect">
            <a:avLst>
              <a:gd name="adj" fmla="val 42011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168890" y="355379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Shipping Details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10168890" y="3872521"/>
            <a:ext cx="366772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Days for shipping (real), Days for shipment (scheduled)</a:t>
            </a:r>
            <a:endParaRPr lang="en-US" sz="1150" dirty="0"/>
          </a:p>
        </p:txBody>
      </p:sp>
      <p:sp>
        <p:nvSpPr>
          <p:cNvPr id="21" name="Text 18"/>
          <p:cNvSpPr/>
          <p:nvPr/>
        </p:nvSpPr>
        <p:spPr>
          <a:xfrm>
            <a:off x="10168890" y="4395563"/>
            <a:ext cx="366772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Shipping Mode, Delivery Status</a:t>
            </a:r>
            <a:endParaRPr lang="en-US" sz="1150" dirty="0"/>
          </a:p>
        </p:txBody>
      </p:sp>
      <p:sp>
        <p:nvSpPr>
          <p:cNvPr id="22" name="Shape 19"/>
          <p:cNvSpPr/>
          <p:nvPr/>
        </p:nvSpPr>
        <p:spPr>
          <a:xfrm>
            <a:off x="6280190" y="5530348"/>
            <a:ext cx="3667601" cy="147399"/>
          </a:xfrm>
          <a:prstGeom prst="roundRect">
            <a:avLst>
              <a:gd name="adj" fmla="val 42011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6280190" y="589884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Details</a:t>
            </a:r>
            <a:endParaRPr lang="en-US" sz="1450" dirty="0"/>
          </a:p>
        </p:txBody>
      </p:sp>
      <p:sp>
        <p:nvSpPr>
          <p:cNvPr id="24" name="Text 21"/>
          <p:cNvSpPr/>
          <p:nvPr/>
        </p:nvSpPr>
        <p:spPr>
          <a:xfrm>
            <a:off x="6280190" y="6217576"/>
            <a:ext cx="366760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Id, Customer Segment</a:t>
            </a:r>
            <a:endParaRPr lang="en-US" sz="1150" dirty="0"/>
          </a:p>
        </p:txBody>
      </p:sp>
      <p:sp>
        <p:nvSpPr>
          <p:cNvPr id="25" name="Text 22"/>
          <p:cNvSpPr/>
          <p:nvPr/>
        </p:nvSpPr>
        <p:spPr>
          <a:xfrm>
            <a:off x="6280190" y="6504874"/>
            <a:ext cx="366760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City, Customer Country</a:t>
            </a:r>
            <a:endParaRPr lang="en-US" sz="1150" dirty="0"/>
          </a:p>
        </p:txBody>
      </p:sp>
      <p:sp>
        <p:nvSpPr>
          <p:cNvPr id="26" name="Shape 23"/>
          <p:cNvSpPr/>
          <p:nvPr/>
        </p:nvSpPr>
        <p:spPr>
          <a:xfrm>
            <a:off x="10168890" y="5309249"/>
            <a:ext cx="3667720" cy="147399"/>
          </a:xfrm>
          <a:prstGeom prst="roundRect">
            <a:avLst>
              <a:gd name="adj" fmla="val 42011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4"/>
          <p:cNvSpPr/>
          <p:nvPr/>
        </p:nvSpPr>
        <p:spPr>
          <a:xfrm>
            <a:off x="10168890" y="5677747"/>
            <a:ext cx="2836902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 &amp; Geographical Details</a:t>
            </a:r>
            <a:endParaRPr lang="en-US" sz="1450" dirty="0"/>
          </a:p>
        </p:txBody>
      </p:sp>
      <p:sp>
        <p:nvSpPr>
          <p:cNvPr id="28" name="Text 25"/>
          <p:cNvSpPr/>
          <p:nvPr/>
        </p:nvSpPr>
        <p:spPr>
          <a:xfrm>
            <a:off x="10168890" y="5996477"/>
            <a:ext cx="366772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Name, Category Id, Product Price</a:t>
            </a:r>
            <a:endParaRPr lang="en-US" sz="1150" dirty="0"/>
          </a:p>
        </p:txBody>
      </p:sp>
      <p:sp>
        <p:nvSpPr>
          <p:cNvPr id="29" name="Text 26"/>
          <p:cNvSpPr/>
          <p:nvPr/>
        </p:nvSpPr>
        <p:spPr>
          <a:xfrm>
            <a:off x="10168890" y="6283775"/>
            <a:ext cx="366772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Latitude, Longitude, Market, Order Region</a:t>
            </a:r>
            <a:endParaRPr lang="en-US" sz="11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Analysis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750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3217545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252907"/>
            <a:ext cx="31638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Shipping 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74332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Evaluate shipping efficiency and identify delays.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31750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963" y="3217545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973008" y="3252907"/>
            <a:ext cx="32519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Sales and Profit Trends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973008" y="374332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 sales patterns and profitability over time.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677995" y="31750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3065" y="3217545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15111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Customer Behavior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15111" y="374332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repeat purchases and segment behavior.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4965263"/>
            <a:ext cx="340162" cy="42529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30906" y="5000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Product Insights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530906" y="549104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 top-performing products and categories by sales and profit.</a:t>
            </a:r>
            <a:endParaRPr lang="en-US" sz="1750" dirty="0"/>
          </a:p>
        </p:txBody>
      </p:sp>
      <p:sp>
        <p:nvSpPr>
          <p:cNvPr id="19" name="Shape 13"/>
          <p:cNvSpPr/>
          <p:nvPr/>
        </p:nvSpPr>
        <p:spPr>
          <a:xfrm>
            <a:off x="7457003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2D5E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2074" y="4965263"/>
            <a:ext cx="340162" cy="425291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8194119" y="5000625"/>
            <a:ext cx="31477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Geographical Patterns</a:t>
            </a:r>
            <a:endParaRPr lang="en-US" sz="2200" dirty="0"/>
          </a:p>
        </p:txBody>
      </p:sp>
      <p:sp>
        <p:nvSpPr>
          <p:cNvPr id="22" name="Text 15"/>
          <p:cNvSpPr/>
          <p:nvPr/>
        </p:nvSpPr>
        <p:spPr>
          <a:xfrm>
            <a:off x="8194119" y="549104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Locate high-order-volume regions and assess the impact of distance on shipping delays.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Methodology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85166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 missing values, convert order date (DateOrders) to datetime, verify column consistency.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31099"/>
            <a:ext cx="29223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Exploratory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2151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Compute averages, counts, and percentages (e.g., shipping delays, repeat purchase rates).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1913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 charts and geographical maps using Python and Tableau.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DBAAD-A872-94AD-4A25-3AB8AA21F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074F7B9-A9BB-A004-2FD9-08F35D3DEBCB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Tableau Charts</a:t>
            </a:r>
            <a:endParaRPr lang="en-US" sz="445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68E01A1-096F-616D-5410-522E96385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84" y="1190562"/>
            <a:ext cx="12570431" cy="640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39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DC8F0-2644-C47F-4B5E-C491BAC22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3793A4F-CF15-A144-4508-879EEDA73D22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Tableau Charts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6E452-B31B-1E7E-B8D7-7B5131D83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855" y="1190562"/>
            <a:ext cx="11034469" cy="622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64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E4B34-081B-6C47-9BEA-02964174D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6944844-F968-A352-2664-1A9CFE758261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Tableau Charts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068D04-3C32-1175-DC6F-CE2033B90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94535"/>
            <a:ext cx="14630400" cy="424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21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59DF5-46B9-B280-AACE-4954E64CF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A516DAD-D15A-7B29-A988-2E58F581538E}"/>
              </a:ext>
            </a:extLst>
          </p:cNvPr>
          <p:cNvSpPr/>
          <p:nvPr/>
        </p:nvSpPr>
        <p:spPr>
          <a:xfrm>
            <a:off x="4133036" y="4817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Tableau Charts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60ABD4-FE77-853E-8CA3-8E7F47DA7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755" y="1313361"/>
            <a:ext cx="12729681" cy="643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481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314</Words>
  <Application>Microsoft Office PowerPoint</Application>
  <PresentationFormat>Custom</PresentationFormat>
  <Paragraphs>62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Bricolage Grotesque Extra Bold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بلال اسامة عبدالجليل حامد</cp:lastModifiedBy>
  <cp:revision>4</cp:revision>
  <dcterms:created xsi:type="dcterms:W3CDTF">2025-05-13T17:25:31Z</dcterms:created>
  <dcterms:modified xsi:type="dcterms:W3CDTF">2025-05-13T17:47:24Z</dcterms:modified>
</cp:coreProperties>
</file>